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EE9BE-8719-F70E-F5E1-0C8B9FDBEC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C9DC7-6B85-4BB5-A8E5-0AD9704F5E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E17F65-1754-AF12-81F1-448230B1A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CFC73A-4D5D-F63B-B2F7-D00CCB610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365C92-EB61-D5E6-C42D-2B5AF478A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51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B3AAB-3533-7C23-F22D-E166A35C5C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7792FB-645D-4078-D098-11419A2835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FF359-70EF-5AC0-0EFD-CA75DC167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B2CE3-62E5-ED57-FFB1-4467C79BC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7E1140-392C-62A2-51B6-CD972BAB5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607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9A0D15B-4C8F-8721-85D1-4DF80729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31DD6-8FFF-AFD0-A992-FBC77D9512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349883-5807-08AD-B0AA-C554D8C52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D59217-0969-8938-3334-F4C6D214B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33A91B-2498-34CF-E3AD-E07D8A7E4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02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C9163-857E-0553-602D-2838C9C38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3D79F-3165-C45A-04EE-A82847ADA1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71D70-3EFD-AEE5-B45A-AFC3764C1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F7F3B-864D-413F-19CA-70AEB73CF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3B924E-6EBE-149B-F737-0B81CBEFC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1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15D9E-11D2-B23D-648A-4C19FD046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0CF6E1-4473-D077-8B65-AA559F6D5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22D6FB-BE38-F75C-871A-47A8548DA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2B573-6978-64C6-A8C6-705F74658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B9BBF-625B-4608-7712-9A15B60D24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367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C53FC-69E3-A912-3C03-BE166CED0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F870B-9031-0469-8EF7-54A35F53AF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4FB16-1BF3-B0BD-8BBB-AC1B1F6B5A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CAC4B9-C35E-6CA6-1CB6-77DBB0F7B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A3781-97A2-AB98-D686-E684E2BDC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3BB956-F8CC-3E97-F785-7FC288BC7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64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C8CB10-1070-83D9-BD85-2DF8BD8F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086AB3-4C76-FC76-44C1-74B4E4CB27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8379B6-1711-D198-75B7-261EB65596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24EC6E-D079-B1F5-F15C-8B0F522C93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533ACA-A04D-63C8-4C52-927C1F1A00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ECC95D-F179-B938-1E79-A1CB2E1BC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19BD57-A6DD-999E-E3A1-1EB300FA67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E0581-4412-786E-80B7-AE67626CA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8843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E14E10-457F-1D5D-10F8-3E10FDA65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A5C875-273F-A8B6-CEBA-A3DF1E37E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F3F2CA-A1D7-7877-5F97-ACC92A302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315299-C0F9-FB2A-097E-0107DD3E2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94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ACC6ECB-96BF-1C95-6070-1B29DEC83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CB1207-B7BB-6351-7BCA-389B49E60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E56E60-890E-FECD-2919-F52BD27E2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724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1C4BC-1030-C14D-76BA-952FD3BEE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14349-8C12-D8AC-2142-C3E99E6D61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9A918-C1F5-9A8A-067E-7105A3D38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36C51F-08B5-198C-0785-B1D00FC86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574899-AEC2-D0FC-E4B6-CF61AA694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F1BA7-7BBF-242D-D85F-9E7C0E6DB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8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69E94-F283-4B3B-E3C4-00340B12E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6AAA9C-9687-0A24-1DE1-B8371E6784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04764-5CD4-F218-F381-67936B4BA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5FF85D-203B-9634-C5AE-F76221884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3E0452-CE68-2040-6D90-E75EB3D2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787F45-B657-71BB-CCC6-DFCB7C52B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929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E4C3C2-0F41-2B3D-9A2B-B18CC454D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2590E7-FC29-AC18-D00F-192DD545C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14594A-8FC0-9282-28A7-B327A3A19E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7C12F-66D4-4D75-B5F9-5C3CC0E1E007}" type="datetimeFigureOut">
              <a:rPr lang="en-US" smtClean="0"/>
              <a:t>11/5/2023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35B94-1132-7031-A68E-9877F5400A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D2FD1-A893-F875-AAFF-CF202520D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E000B-68A8-4427-A47A-26AF7B4851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078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0F027-5F96-C117-5AAB-E40D4D98D1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6933" y="1320799"/>
            <a:ext cx="9618133" cy="32681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dobe Caslon Pro" panose="0205050205050A020403" pitchFamily="18" charset="0"/>
              </a:rPr>
              <a:t>MASTERING FORMULAS AND FUNCTION IN EXCEL</a:t>
            </a:r>
          </a:p>
        </p:txBody>
      </p:sp>
    </p:spTree>
    <p:extLst>
      <p:ext uri="{BB962C8B-B14F-4D97-AF65-F5344CB8AC3E}">
        <p14:creationId xmlns:p14="http://schemas.microsoft.com/office/powerpoint/2010/main" val="346169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9C8C4-496B-1D98-567B-3CA49A59F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dobe Caslon Pro" panose="0205050205050A020403" pitchFamily="18" charset="0"/>
              </a:rPr>
              <a:t>FORMULAS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07B30-F851-D727-65D3-81FEAE12BC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latin typeface="Adobe Caslon Pro" panose="0205050205050A020403" pitchFamily="18" charset="0"/>
              </a:rPr>
              <a:t> Formula is an expression that performs calculations.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latin typeface="Adobe Caslon Pro" panose="0205050205050A020403" pitchFamily="18" charset="0"/>
              </a:rPr>
              <a:t> Always begins with ‘=’ sign.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3600" dirty="0">
                <a:latin typeface="Adobe Caslon Pro" panose="0205050205050A020403" pitchFamily="18" charset="0"/>
              </a:rPr>
              <a:t>Example: </a:t>
            </a:r>
          </a:p>
          <a:p>
            <a:pPr marL="0" indent="0">
              <a:buNone/>
            </a:pPr>
            <a:r>
              <a:rPr lang="en-US" sz="3600" dirty="0">
                <a:latin typeface="Adobe Caslon Pro" panose="0205050205050A020403" pitchFamily="18" charset="0"/>
              </a:rPr>
              <a:t> = B3/B4</a:t>
            </a:r>
          </a:p>
          <a:p>
            <a:pPr marL="0" indent="0">
              <a:buNone/>
            </a:pPr>
            <a:r>
              <a:rPr lang="en-US" sz="3600" dirty="0">
                <a:latin typeface="Adobe Caslon Pro" panose="0205050205050A020403" pitchFamily="18" charset="0"/>
              </a:rPr>
              <a:t> = 25/5</a:t>
            </a:r>
          </a:p>
          <a:p>
            <a:pPr marL="0" indent="0">
              <a:buNone/>
            </a:pPr>
            <a:r>
              <a:rPr lang="en-US" sz="3600" dirty="0">
                <a:latin typeface="Adobe Caslon Pro" panose="0205050205050A020403" pitchFamily="18" charset="0"/>
              </a:rPr>
              <a:t>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7222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4D4B3-0903-7BBA-7332-0488C409E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latin typeface="Adobe Caslon Pro" panose="0205050205050A020403" pitchFamily="18" charset="0"/>
              </a:rPr>
              <a:t>FUNCTION</a:t>
            </a:r>
            <a:endParaRPr lang="en-US" sz="4800" b="1" dirty="0">
              <a:latin typeface="Adobe Caslon Pro" panose="0205050205050A020403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FFB495-1071-ABAA-F2B8-1F5287925A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dobe Caslon Pro" panose="0205050205050A020403" pitchFamily="18" charset="0"/>
              </a:rPr>
              <a:t>Function is a built in, predefined formula.</a:t>
            </a:r>
          </a:p>
          <a:p>
            <a:r>
              <a:rPr lang="en-US" sz="3600" dirty="0">
                <a:latin typeface="Adobe Caslon Pro" panose="0205050205050A020403" pitchFamily="18" charset="0"/>
              </a:rPr>
              <a:t>Written with function name followed by parenthesis containing arguments (inputs) required for calculation.</a:t>
            </a:r>
          </a:p>
          <a:p>
            <a:r>
              <a:rPr lang="en-US" sz="3600" dirty="0">
                <a:latin typeface="Adobe Caslon Pro" panose="0205050205050A020403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sz="3600" dirty="0">
                <a:latin typeface="Adobe Caslon Pro" panose="0205050205050A020403" pitchFamily="18" charset="0"/>
              </a:rPr>
              <a:t>= Sum(A1:A10)</a:t>
            </a:r>
          </a:p>
          <a:p>
            <a:pPr marL="0" indent="0">
              <a:buNone/>
            </a:pPr>
            <a:r>
              <a:rPr lang="en-US" sz="3600" dirty="0">
                <a:latin typeface="Adobe Caslon Pro" panose="0205050205050A020403" pitchFamily="18" charset="0"/>
              </a:rPr>
              <a:t>= SQRT(25)</a:t>
            </a:r>
          </a:p>
          <a:p>
            <a:pPr marL="0" indent="0">
              <a:buNone/>
            </a:pPr>
            <a:endParaRPr lang="en-US" sz="3600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819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6FAD6-357E-2B31-1059-B8B3131E4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dobe Caslon Pro" panose="0205050205050A020403" pitchFamily="18" charset="0"/>
              </a:rPr>
              <a:t>FORMULAS AND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61DADC-80A8-4E8B-BBCB-7DAB1AA9A5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72733"/>
            <a:ext cx="10515600" cy="42042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Adobe Caslon Pro" panose="0205050205050A020403" pitchFamily="18" charset="0"/>
              </a:rPr>
              <a:t>OPERATOR PRECEDENCE</a:t>
            </a:r>
            <a:endParaRPr lang="en-US" sz="3200" dirty="0">
              <a:latin typeface="Adobe Caslon Pro" panose="0205050205050A020403" pitchFamily="18" charset="0"/>
            </a:endParaRPr>
          </a:p>
          <a:p>
            <a:pPr marL="0" indent="0">
              <a:buNone/>
            </a:pPr>
            <a:r>
              <a:rPr lang="en-US" sz="2600" dirty="0">
                <a:latin typeface="Adobe Caslon Pro" panose="0205050205050A020403" pitchFamily="18" charset="0"/>
              </a:rPr>
              <a:t>- used for negation</a:t>
            </a:r>
          </a:p>
          <a:p>
            <a:pPr marL="0" indent="0">
              <a:buNone/>
            </a:pPr>
            <a:r>
              <a:rPr lang="en-US" sz="2600" dirty="0">
                <a:latin typeface="Adobe Caslon Pro" panose="0205050205050A020403" pitchFamily="18" charset="0"/>
              </a:rPr>
              <a:t>% used to indicate a percentage</a:t>
            </a:r>
          </a:p>
          <a:p>
            <a:pPr marL="0" indent="0">
              <a:buNone/>
            </a:pPr>
            <a:r>
              <a:rPr lang="en-US" sz="2600" dirty="0">
                <a:latin typeface="Adobe Caslon Pro" panose="0205050205050A020403" pitchFamily="18" charset="0"/>
              </a:rPr>
              <a:t>^ used to indicate an exponent ( e.g., 3^4 = 3 to the power 4 = 3*3*3*3 = 81 )</a:t>
            </a:r>
          </a:p>
          <a:p>
            <a:pPr marL="0" indent="0">
              <a:buNone/>
            </a:pPr>
            <a:r>
              <a:rPr lang="en-US" sz="2600" dirty="0">
                <a:latin typeface="Adobe Caslon Pro" panose="0205050205050A020403" pitchFamily="18" charset="0"/>
              </a:rPr>
              <a:t>* and / used to indicate multiplication and division sign</a:t>
            </a:r>
          </a:p>
          <a:p>
            <a:pPr marL="0" indent="0">
              <a:buNone/>
            </a:pPr>
            <a:r>
              <a:rPr lang="en-US" sz="2600" dirty="0">
                <a:latin typeface="Adobe Caslon Pro" panose="0205050205050A020403" pitchFamily="18" charset="0"/>
              </a:rPr>
              <a:t>+ and – used to indicate addition and subtraction</a:t>
            </a:r>
          </a:p>
          <a:p>
            <a:pPr marL="0" indent="0">
              <a:buNone/>
            </a:pPr>
            <a:endParaRPr lang="en-US" sz="2600" dirty="0">
              <a:latin typeface="Adobe Caslon Pro" panose="0205050205050A020403" pitchFamily="18" charset="0"/>
            </a:endParaRPr>
          </a:p>
          <a:p>
            <a:pPr marL="0" indent="0">
              <a:buNone/>
            </a:pPr>
            <a:endParaRPr lang="en-US" sz="2400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1327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8F765-4C1F-C9D3-FB31-E28570581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8267"/>
            <a:ext cx="10515600" cy="5228696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Adobe Caslon Pro" panose="0205050205050A020403" pitchFamily="18" charset="0"/>
              </a:rPr>
              <a:t>Parenthesis () change the order of operation.</a:t>
            </a:r>
          </a:p>
          <a:p>
            <a:pPr marL="0" indent="0">
              <a:buNone/>
            </a:pPr>
            <a:endParaRPr lang="en-US" dirty="0">
              <a:latin typeface="Adobe Caslon Pro" panose="0205050205050A020403" pitchFamily="18" charset="0"/>
            </a:endParaRPr>
          </a:p>
          <a:p>
            <a:pPr marL="0" indent="0">
              <a:buNone/>
            </a:pPr>
            <a:r>
              <a:rPr lang="en-US" sz="2800" dirty="0">
                <a:latin typeface="Adobe Caslon Pro" panose="0205050205050A020403" pitchFamily="18" charset="0"/>
              </a:rPr>
              <a:t>Expression: 2 + 3 * 4 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But,</a:t>
            </a:r>
          </a:p>
          <a:p>
            <a:pPr marL="0" indent="0">
              <a:buNone/>
            </a:pPr>
            <a:r>
              <a:rPr lang="en-US" sz="2800" dirty="0">
                <a:latin typeface="Adobe Caslon Pro" panose="0205050205050A020403" pitchFamily="18" charset="0"/>
              </a:rPr>
              <a:t>Expression: ( 2 + 3 ) * 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08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5738-38BB-2B1D-3F5B-88ECA45C1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Adobe Caslon Pro" panose="0205050205050A020403" pitchFamily="18" charset="0"/>
              </a:rPr>
              <a:t>COMPARISON</a:t>
            </a:r>
            <a:r>
              <a:rPr lang="en-US" b="1" dirty="0"/>
              <a:t> </a:t>
            </a:r>
            <a:r>
              <a:rPr lang="en-US" b="1" dirty="0">
                <a:latin typeface="Adobe Caslon Pro" panose="0205050205050A020403" pitchFamily="18" charset="0"/>
              </a:rPr>
              <a:t>OPERATORS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A34AA-AE2E-31D7-1F02-C5EF8D2032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599"/>
            <a:ext cx="10515600" cy="4170363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&gt; checks if a value is greater than another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&lt; checks if a value is greater than another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&gt;= checks if a value is greater than or equal to another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&lt;= checks if a value is less than or equal to another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= checks if a value is equal to than another</a:t>
            </a:r>
          </a:p>
          <a:p>
            <a:pPr marL="0" indent="0">
              <a:buNone/>
            </a:pPr>
            <a:r>
              <a:rPr lang="en-US" dirty="0">
                <a:latin typeface="Adobe Caslon Pro" panose="0205050205050A020403" pitchFamily="18" charset="0"/>
              </a:rPr>
              <a:t>&lt;&gt; checks if a value is not equal to another</a:t>
            </a:r>
          </a:p>
          <a:p>
            <a:pPr marL="0" indent="0">
              <a:buNone/>
            </a:pPr>
            <a:endParaRPr lang="en-US" dirty="0">
              <a:latin typeface="Adobe Caslon Pro" panose="0205050205050A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358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221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Adobe Caslon Pro</vt:lpstr>
      <vt:lpstr>Arial</vt:lpstr>
      <vt:lpstr>Calibri</vt:lpstr>
      <vt:lpstr>Calibri Light</vt:lpstr>
      <vt:lpstr>Wingdings</vt:lpstr>
      <vt:lpstr>Office Theme</vt:lpstr>
      <vt:lpstr>MASTERING FORMULAS AND FUNCTION IN EXCEL</vt:lpstr>
      <vt:lpstr>FORMULAS</vt:lpstr>
      <vt:lpstr>FUNCTION</vt:lpstr>
      <vt:lpstr>FORMULAS AND FUNCTION</vt:lpstr>
      <vt:lpstr>PowerPoint Presentation</vt:lpstr>
      <vt:lpstr>COMPARISON OPERATORS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FORMULAS AND FUNCTION</dc:title>
  <dc:creator>Kratu Gupta</dc:creator>
  <cp:lastModifiedBy>Kratu Gupta</cp:lastModifiedBy>
  <cp:revision>12</cp:revision>
  <dcterms:created xsi:type="dcterms:W3CDTF">2023-07-31T07:57:44Z</dcterms:created>
  <dcterms:modified xsi:type="dcterms:W3CDTF">2023-11-05T12:52:48Z</dcterms:modified>
</cp:coreProperties>
</file>